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3"/>
  </p:notesMasterIdLst>
  <p:sldIdLst>
    <p:sldId id="256" r:id="rId2"/>
    <p:sldId id="481" r:id="rId3"/>
    <p:sldId id="263" r:id="rId4"/>
    <p:sldId id="482" r:id="rId5"/>
    <p:sldId id="562" r:id="rId6"/>
    <p:sldId id="556" r:id="rId7"/>
    <p:sldId id="557" r:id="rId8"/>
    <p:sldId id="558" r:id="rId9"/>
    <p:sldId id="559" r:id="rId10"/>
    <p:sldId id="560" r:id="rId11"/>
    <p:sldId id="561" r:id="rId12"/>
    <p:sldId id="483" r:id="rId13"/>
    <p:sldId id="477" r:id="rId14"/>
    <p:sldId id="541" r:id="rId15"/>
    <p:sldId id="543" r:id="rId16"/>
    <p:sldId id="544" r:id="rId17"/>
    <p:sldId id="545" r:id="rId18"/>
    <p:sldId id="552" r:id="rId19"/>
    <p:sldId id="551" r:id="rId20"/>
    <p:sldId id="547" r:id="rId21"/>
    <p:sldId id="548" r:id="rId22"/>
    <p:sldId id="478" r:id="rId23"/>
    <p:sldId id="549" r:id="rId24"/>
    <p:sldId id="550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53" r:id="rId34"/>
    <p:sldId id="577" r:id="rId35"/>
    <p:sldId id="578" r:id="rId36"/>
    <p:sldId id="579" r:id="rId37"/>
    <p:sldId id="580" r:id="rId38"/>
    <p:sldId id="581" r:id="rId39"/>
    <p:sldId id="582" r:id="rId40"/>
    <p:sldId id="583" r:id="rId41"/>
    <p:sldId id="554" r:id="rId42"/>
    <p:sldId id="584" r:id="rId43"/>
    <p:sldId id="585" r:id="rId44"/>
    <p:sldId id="586" r:id="rId45"/>
    <p:sldId id="565" r:id="rId46"/>
    <p:sldId id="564" r:id="rId47"/>
    <p:sldId id="587" r:id="rId48"/>
    <p:sldId id="588" r:id="rId49"/>
    <p:sldId id="589" r:id="rId50"/>
    <p:sldId id="590" r:id="rId51"/>
    <p:sldId id="566" r:id="rId52"/>
    <p:sldId id="591" r:id="rId53"/>
    <p:sldId id="592" r:id="rId54"/>
    <p:sldId id="593" r:id="rId55"/>
    <p:sldId id="594" r:id="rId56"/>
    <p:sldId id="595" r:id="rId57"/>
    <p:sldId id="598" r:id="rId58"/>
    <p:sldId id="600" r:id="rId59"/>
    <p:sldId id="601" r:id="rId60"/>
    <p:sldId id="602" r:id="rId61"/>
    <p:sldId id="603" r:id="rId62"/>
    <p:sldId id="604" r:id="rId63"/>
    <p:sldId id="567" r:id="rId64"/>
    <p:sldId id="605" r:id="rId65"/>
    <p:sldId id="606" r:id="rId66"/>
    <p:sldId id="607" r:id="rId67"/>
    <p:sldId id="608" r:id="rId68"/>
    <p:sldId id="609" r:id="rId69"/>
    <p:sldId id="610" r:id="rId70"/>
    <p:sldId id="612" r:id="rId71"/>
    <p:sldId id="613" r:id="rId7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https://pixabay.com/en/robot-toy-robot-toy-red-key-295165/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6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https://pixabay.com/en/dogs-carnival-humor-pet-ernst-1190015/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83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https://pixabay.com/p-220256/</a:t>
            </a:r>
          </a:p>
          <a:p>
            <a:r>
              <a:rPr lang="en-US" smtClean="0"/>
              <a:t>https://pixabay.com/p-686317/?no_redirect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6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https://pixabay.com/p-220256/</a:t>
            </a:r>
          </a:p>
          <a:p>
            <a:r>
              <a:rPr lang="en-US" dirty="0" smtClean="0"/>
              <a:t>https://pixabay.com/p-686317/?no_redirect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6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https://pixabay.com/en/puppy-labrador-purebred-retriever-1082141/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5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0" y="6538383"/>
            <a:ext cx="4826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10 –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the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the loop variable updated?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loop:</a:t>
            </a:r>
          </a:p>
          <a:p>
            <a:pPr lvl="2"/>
            <a:r>
              <a:rPr lang="en-US" sz="2800" dirty="0" smtClean="0"/>
              <a:t>The loop itself updates the loop variable</a:t>
            </a:r>
          </a:p>
          <a:p>
            <a:pPr lvl="2"/>
            <a:r>
              <a:rPr lang="en-US" sz="2800" dirty="0" smtClean="0"/>
              <a:t>First time through, it is element at index 0; second time through, element at index 1; etc.</a:t>
            </a:r>
            <a:endParaRPr lang="en-US" sz="2800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loop:</a:t>
            </a:r>
          </a:p>
          <a:p>
            <a:pPr lvl="2"/>
            <a:r>
              <a:rPr lang="en-US" sz="2800" dirty="0" smtClean="0"/>
              <a:t>Programmer must update the loop variable</a:t>
            </a:r>
          </a:p>
          <a:p>
            <a:pPr lvl="2"/>
            <a:r>
              <a:rPr lang="en-US" sz="2800" dirty="0" smtClean="0"/>
              <a:t>Updating is </a:t>
            </a:r>
            <a:r>
              <a:rPr lang="en-US" sz="2800" u="sng" dirty="0" smtClean="0"/>
              <a:t>not</a:t>
            </a:r>
            <a:r>
              <a:rPr lang="en-US" sz="2800" dirty="0" smtClean="0"/>
              <a:t> done automatically by Python</a:t>
            </a:r>
            <a:endParaRPr lang="en-US" sz="28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33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i="1" dirty="0" smtClean="0"/>
              <a:t>infinite loop</a:t>
            </a:r>
            <a:r>
              <a:rPr lang="en-US" b="1" dirty="0" smtClean="0"/>
              <a:t> </a:t>
            </a:r>
            <a:r>
              <a:rPr lang="en-US" dirty="0" smtClean="0"/>
              <a:t>is a loop that will run forever</a:t>
            </a:r>
          </a:p>
          <a:p>
            <a:pPr lvl="3"/>
            <a:endParaRPr lang="en-US" dirty="0"/>
          </a:p>
          <a:p>
            <a:r>
              <a:rPr lang="en-US" dirty="0"/>
              <a:t>Can we have an infinite loop 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No! 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 goes through a set number of steps (iterating or counting) and will always end</a:t>
            </a:r>
          </a:p>
          <a:p>
            <a:r>
              <a:rPr lang="en-US" dirty="0" smtClean="0"/>
              <a:t>Can </a:t>
            </a:r>
            <a:r>
              <a:rPr lang="en-US" dirty="0"/>
              <a:t>we have an infinite loop 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Yes! 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loop’s loop variable is controlled by us, and we can make mistakes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0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A program can proceed:</a:t>
            </a:r>
            <a:endParaRPr lang="en-US" dirty="0"/>
          </a:p>
          <a:p>
            <a:pPr lvl="1"/>
            <a:r>
              <a:rPr lang="en-US" sz="3200" dirty="0" smtClean="0"/>
              <a:t>In sequence</a:t>
            </a:r>
            <a:endParaRPr lang="en-US" sz="3200" dirty="0"/>
          </a:p>
          <a:p>
            <a:pPr lvl="1"/>
            <a:r>
              <a:rPr lang="en-US" sz="3200" dirty="0" smtClean="0"/>
              <a:t>Selectively (branching): make a choice</a:t>
            </a:r>
          </a:p>
          <a:p>
            <a:pPr lvl="1"/>
            <a:r>
              <a:rPr lang="en-US" sz="3200" dirty="0" smtClean="0"/>
              <a:t>Repetitively (iteratively): looping</a:t>
            </a:r>
          </a:p>
          <a:p>
            <a:pPr lvl="1"/>
            <a:r>
              <a:rPr lang="en-US" sz="3200" dirty="0" smtClean="0"/>
              <a:t>By calling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74292" y="483685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39252" y="4376220"/>
            <a:ext cx="3468672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7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4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We’ve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We’ve actually seen (and used) two </a:t>
            </a:r>
            <a:br>
              <a:rPr lang="en-US" dirty="0" smtClean="0"/>
            </a:br>
            <a:r>
              <a:rPr lang="en-US" dirty="0" smtClean="0"/>
              <a:t>different types of functions already!</a:t>
            </a:r>
          </a:p>
          <a:p>
            <a:pPr lvl="3"/>
            <a:endParaRPr lang="en-US" dirty="0"/>
          </a:p>
          <a:p>
            <a:r>
              <a:rPr lang="en-US" dirty="0" smtClean="0"/>
              <a:t>Built-in Python functions</a:t>
            </a:r>
          </a:p>
          <a:p>
            <a:pPr lvl="1"/>
            <a:r>
              <a:rPr lang="en-US" dirty="0" smtClean="0"/>
              <a:t>For example: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input()</a:t>
            </a:r>
            <a:r>
              <a:rPr lang="en-US" dirty="0" smtClean="0"/>
              <a:t>, casting, etc.</a:t>
            </a:r>
          </a:p>
          <a:p>
            <a:r>
              <a:rPr lang="en-US" dirty="0"/>
              <a:t>Our program’s code is contained completely inside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A function that we </a:t>
            </a:r>
            <a:r>
              <a:rPr lang="en-US" dirty="0" smtClean="0"/>
              <a:t>created ourselves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483" y="2389502"/>
            <a:ext cx="5597611" cy="4156799"/>
          </a:xfrm>
          <a:noFill/>
        </p:spPr>
        <p:txBody>
          <a:bodyPr/>
          <a:lstStyle/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9887" y="4176644"/>
            <a:ext cx="318526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” function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914" y="4020870"/>
            <a:ext cx="129118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body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24828" y="2995306"/>
            <a:ext cx="939114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9" y="2142255"/>
            <a:ext cx="246105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use “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” to create a function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9886" y="4786244"/>
            <a:ext cx="318526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” function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37249" y="5373324"/>
            <a:ext cx="18452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”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6227" y="1969364"/>
            <a:ext cx="3877985" cy="132343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bash-4.1$ python test.py</a:t>
            </a:r>
          </a:p>
          <a:p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000" b="1" dirty="0" err="1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</a:t>
            </a:r>
            <a:r>
              <a:rPr lang="en-US" sz="2000" b="1" dirty="0" smtClean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en-US" sz="2000" b="1" dirty="0">
              <a:solidFill>
                <a:prstClr val="white">
                  <a:lumMod val="85000"/>
                </a:prst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80951" y="1969364"/>
            <a:ext cx="18452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output: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Right Brace 8"/>
          <p:cNvSpPr/>
          <p:nvPr/>
        </p:nvSpPr>
        <p:spPr>
          <a:xfrm flipH="1">
            <a:off x="1384730" y="3532828"/>
            <a:ext cx="791656" cy="1749297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03589" y="4407476"/>
            <a:ext cx="1845276" cy="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87546" y="5017076"/>
            <a:ext cx="461319" cy="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590799" y="5604156"/>
            <a:ext cx="2335427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04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8" grpId="0" animBg="1"/>
      <p:bldP spid="21" grpId="0" animBg="1"/>
      <p:bldP spid="22" grpId="0" animBg="1"/>
      <p:bldP spid="23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3232" cy="4156799"/>
          </a:xfrm>
        </p:spPr>
        <p:txBody>
          <a:bodyPr/>
          <a:lstStyle/>
          <a:p>
            <a:r>
              <a:rPr lang="en-US" sz="3100" dirty="0"/>
              <a:t>Functions reduce code duplication and make programs more easy to understand and maintain</a:t>
            </a:r>
          </a:p>
          <a:p>
            <a:r>
              <a:rPr lang="en-US" dirty="0" smtClean="0"/>
              <a:t>Having identical (or similar) code in more than one place has various downsides: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Don’t want to write the same code twice (or more)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code must be maintained in multiple places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Code is harder to understand with big blocks of repeated code everywhere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5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function</a:t>
            </a:r>
            <a:r>
              <a:rPr lang="en-US" dirty="0"/>
              <a:t> is like a </a:t>
            </a:r>
            <a:r>
              <a:rPr lang="en-US" dirty="0" smtClean="0"/>
              <a:t>subprogram</a:t>
            </a:r>
            <a:endParaRPr lang="en-US" dirty="0"/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small program inside of a </a:t>
            </a:r>
            <a:r>
              <a:rPr lang="en-US" sz="3200" dirty="0" smtClean="0"/>
              <a:t>program</a:t>
            </a:r>
            <a:endParaRPr lang="en-US" sz="3200" dirty="0"/>
          </a:p>
          <a:p>
            <a:r>
              <a:rPr lang="en-US" dirty="0" smtClean="0"/>
              <a:t>The </a:t>
            </a:r>
            <a:r>
              <a:rPr lang="en-US" dirty="0"/>
              <a:t>basic </a:t>
            </a:r>
            <a:r>
              <a:rPr lang="en-US" dirty="0" smtClean="0"/>
              <a:t>idea:</a:t>
            </a:r>
          </a:p>
          <a:p>
            <a:pPr lvl="1"/>
            <a:r>
              <a:rPr lang="en-US" sz="3200" dirty="0" smtClean="0"/>
              <a:t>We </a:t>
            </a:r>
            <a:r>
              <a:rPr lang="en-US" sz="3200" dirty="0"/>
              <a:t>write a sequence of </a:t>
            </a:r>
            <a:r>
              <a:rPr lang="en-US" sz="3200" dirty="0" smtClean="0"/>
              <a:t>statements</a:t>
            </a:r>
          </a:p>
          <a:p>
            <a:pPr lvl="1"/>
            <a:r>
              <a:rPr lang="en-US" sz="3200" dirty="0" smtClean="0"/>
              <a:t>And give </a:t>
            </a:r>
            <a:r>
              <a:rPr lang="en-US" sz="3200" dirty="0"/>
              <a:t>that sequence a </a:t>
            </a:r>
            <a:r>
              <a:rPr lang="en-US" sz="3200" dirty="0" smtClean="0"/>
              <a:t>name</a:t>
            </a:r>
          </a:p>
          <a:p>
            <a:pPr lvl="1"/>
            <a:r>
              <a:rPr lang="en-US" sz="3200" dirty="0" smtClean="0"/>
              <a:t>We </a:t>
            </a:r>
            <a:r>
              <a:rPr lang="en-US" sz="3200" dirty="0"/>
              <a:t>can </a:t>
            </a:r>
            <a:r>
              <a:rPr lang="en-US" sz="3200" dirty="0" smtClean="0"/>
              <a:t>then execute </a:t>
            </a:r>
            <a:r>
              <a:rPr lang="en-US" sz="3200" dirty="0"/>
              <a:t>this sequence at any time by referring to </a:t>
            </a:r>
            <a:r>
              <a:rPr lang="en-US" sz="3200" dirty="0" smtClean="0"/>
              <a:t>the sequence’s name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0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an exact science, and there’s no hard rules on when to use functions</a:t>
            </a:r>
          </a:p>
          <a:p>
            <a:pPr lvl="3"/>
            <a:endParaRPr lang="en-US" dirty="0"/>
          </a:p>
          <a:p>
            <a:r>
              <a:rPr lang="en-US" dirty="0" smtClean="0"/>
              <a:t>If you have a </a:t>
            </a:r>
            <a:r>
              <a:rPr lang="en-US" b="1" i="1" dirty="0" smtClean="0"/>
              <a:t>block</a:t>
            </a:r>
            <a:r>
              <a:rPr lang="en-US" dirty="0" smtClean="0"/>
              <a:t> of code that performs a specific task, that might make a good function</a:t>
            </a:r>
          </a:p>
          <a:p>
            <a:pPr marL="457200" lvl="1" indent="0">
              <a:buNone/>
            </a:pPr>
            <a:r>
              <a:rPr 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debugList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"At index"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"list is"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91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are used when you have a block of code that you want to be able to:</a:t>
            </a:r>
          </a:p>
          <a:p>
            <a:pPr lvl="1"/>
            <a:r>
              <a:rPr lang="en-US" sz="3200" dirty="0"/>
              <a:t>Write only once and be able to use again</a:t>
            </a:r>
          </a:p>
          <a:p>
            <a:pPr lvl="2"/>
            <a:r>
              <a:rPr lang="en-US" dirty="0"/>
              <a:t>Example: getting input from the user</a:t>
            </a:r>
          </a:p>
          <a:p>
            <a:pPr lvl="1"/>
            <a:r>
              <a:rPr lang="en-US" sz="3200" dirty="0" smtClean="0"/>
              <a:t>Call multiple times at different places</a:t>
            </a:r>
          </a:p>
          <a:p>
            <a:pPr lvl="2"/>
            <a:r>
              <a:rPr lang="en-US" dirty="0" smtClean="0"/>
              <a:t>Example: printing out a menu of choices</a:t>
            </a:r>
          </a:p>
          <a:p>
            <a:pPr lvl="1"/>
            <a:r>
              <a:rPr lang="en-US" sz="3200" dirty="0" smtClean="0"/>
              <a:t>Differ a little bit when you call it each time</a:t>
            </a:r>
          </a:p>
          <a:p>
            <a:pPr lvl="2"/>
            <a:r>
              <a:rPr lang="en-US" dirty="0" smtClean="0"/>
              <a:t>Example: printing out a greeting to different people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04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</a:p>
          <a:p>
            <a:pPr lvl="1"/>
            <a:r>
              <a:rPr lang="en-US" sz="2800" dirty="0" smtClean="0"/>
              <a:t>Syntax</a:t>
            </a:r>
          </a:p>
          <a:p>
            <a:pPr lvl="1"/>
            <a:r>
              <a:rPr lang="en-US" dirty="0" smtClean="0"/>
              <a:t>Using it to iterate over a list</a:t>
            </a:r>
          </a:p>
          <a:p>
            <a:pPr lvl="1"/>
            <a:r>
              <a:rPr lang="en-US" sz="2800" dirty="0" smtClean="0"/>
              <a:t>Using it for “counting” the number of actions</a:t>
            </a:r>
          </a:p>
          <a:p>
            <a:r>
              <a:rPr lang="en-US" sz="3200" dirty="0" smtClean="0"/>
              <a:t>The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sz="3200" dirty="0" smtClean="0"/>
              <a:t>function</a:t>
            </a:r>
          </a:p>
          <a:p>
            <a:pPr lvl="1"/>
            <a:r>
              <a:rPr lang="en-US" sz="2800" dirty="0" smtClean="0"/>
              <a:t>Syntax</a:t>
            </a:r>
          </a:p>
          <a:p>
            <a:pPr lvl="1"/>
            <a:r>
              <a:rPr lang="en-US" dirty="0" smtClean="0"/>
              <a:t>Three forms: one, two, or three numbers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11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b="1" u="sng" dirty="0" smtClean="0"/>
              <a:t>definition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part of the program that creates a function</a:t>
            </a:r>
          </a:p>
          <a:p>
            <a:pPr lvl="1"/>
            <a:r>
              <a:rPr lang="en-US" dirty="0" smtClean="0"/>
              <a:t>For example: “</a:t>
            </a: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r>
              <a:rPr lang="en-US" dirty="0" smtClean="0"/>
              <a:t>” and the lines of code that are indented inside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b="1" u="sng" dirty="0" smtClean="0"/>
              <a:t>call</a:t>
            </a:r>
            <a:r>
              <a:rPr lang="en-US" dirty="0" smtClean="0"/>
              <a:t> (or function invocation):</a:t>
            </a:r>
          </a:p>
          <a:p>
            <a:pPr lvl="1"/>
            <a:r>
              <a:rPr lang="en-US" dirty="0" smtClean="0"/>
              <a:t>When the function is used in a program</a:t>
            </a:r>
          </a:p>
          <a:p>
            <a:pPr lvl="1"/>
            <a:r>
              <a:rPr lang="en-US" dirty="0" smtClean="0"/>
              <a:t>For example: “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” or “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1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ixabay.com/static/uploads/photo/2014/03/24/17/14/robot-295165_640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DFD"/>
              </a:clrFrom>
              <a:clrTo>
                <a:srgbClr val="FE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00" y="2879575"/>
            <a:ext cx="2896863" cy="347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Toy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47435" cy="4517689"/>
          </a:xfrm>
        </p:spPr>
        <p:txBody>
          <a:bodyPr/>
          <a:lstStyle/>
          <a:p>
            <a:r>
              <a:rPr lang="en-US" dirty="0" smtClean="0"/>
              <a:t>The example we’re going to look at today </a:t>
            </a:r>
            <a:br>
              <a:rPr lang="en-US" dirty="0" smtClean="0"/>
            </a:br>
            <a:r>
              <a:rPr lang="en-US" dirty="0" smtClean="0"/>
              <a:t>is something called a </a:t>
            </a:r>
            <a:r>
              <a:rPr lang="en-US" b="1" i="1" dirty="0" smtClean="0"/>
              <a:t>toy example</a:t>
            </a:r>
          </a:p>
          <a:p>
            <a:pPr lvl="3"/>
            <a:endParaRPr lang="en-US" dirty="0"/>
          </a:p>
          <a:p>
            <a:r>
              <a:rPr lang="en-US" dirty="0" smtClean="0"/>
              <a:t>It is purposefully simplistic (and kind </a:t>
            </a:r>
            <a:br>
              <a:rPr lang="en-US" dirty="0" smtClean="0"/>
            </a:br>
            <a:r>
              <a:rPr lang="en-US" dirty="0" smtClean="0"/>
              <a:t>of pointless) so you can focus on:</a:t>
            </a:r>
          </a:p>
          <a:p>
            <a:pPr lvl="1"/>
            <a:r>
              <a:rPr lang="en-US" dirty="0" smtClean="0"/>
              <a:t>The concept being taught</a:t>
            </a:r>
          </a:p>
          <a:p>
            <a:pPr lvl="1"/>
            <a:r>
              <a:rPr lang="en-US" u="sng" dirty="0" smtClean="0"/>
              <a:t>Not</a:t>
            </a:r>
            <a:r>
              <a:rPr lang="en-US" dirty="0" smtClean="0"/>
              <a:t> how the code itself works</a:t>
            </a:r>
          </a:p>
          <a:p>
            <a:r>
              <a:rPr lang="en-US" sz="2800" dirty="0" smtClean="0"/>
              <a:t>Sadly, it has nothing to do with actual toys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3657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Happy Birthday </a:t>
            </a:r>
            <a:r>
              <a:rPr lang="en-US" dirty="0" smtClean="0"/>
              <a:t>lyrics…</a:t>
            </a:r>
          </a:p>
          <a:p>
            <a:pPr marL="457200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birthday, dear Maya..."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Gives </a:t>
            </a:r>
            <a:r>
              <a:rPr lang="en-US" dirty="0"/>
              <a:t>us </a:t>
            </a:r>
            <a:r>
              <a:rPr lang="en-US" dirty="0" smtClean="0"/>
              <a:t>this…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90147" y="4682099"/>
            <a:ext cx="4493538" cy="1631216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bash-4.1$ python birthday.py</a:t>
            </a:r>
            <a:b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  <a:b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  <a:b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sz="2000" b="1" dirty="0" smtClean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Maya...</a:t>
            </a:r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prstClr val="white">
                    <a:lumMod val="8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</p:txBody>
      </p:sp>
    </p:spTree>
    <p:extLst>
      <p:ext uri="{BB962C8B-B14F-4D97-AF65-F5344CB8AC3E}">
        <p14:creationId xmlns:p14="http://schemas.microsoft.com/office/powerpoint/2010/main" val="342933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64881" cy="4156799"/>
          </a:xfrm>
        </p:spPr>
        <p:txBody>
          <a:bodyPr/>
          <a:lstStyle/>
          <a:p>
            <a:r>
              <a:rPr lang="en-US" dirty="0" smtClean="0"/>
              <a:t>Most of this code is repeated (duplicate code)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b="1" i="1" dirty="0"/>
              <a:t>define</a:t>
            </a:r>
            <a:r>
              <a:rPr lang="en-US" i="1" dirty="0"/>
              <a:t> </a:t>
            </a:r>
            <a:r>
              <a:rPr lang="en-US" dirty="0"/>
              <a:t>a function to print out </a:t>
            </a:r>
            <a:r>
              <a:rPr lang="en-US" dirty="0" smtClean="0"/>
              <a:t>that line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Let’s update our program to use this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851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41" y="826364"/>
            <a:ext cx="8538519" cy="1143000"/>
          </a:xfrm>
        </p:spPr>
        <p:txBody>
          <a:bodyPr/>
          <a:lstStyle/>
          <a:p>
            <a:r>
              <a:rPr lang="en-US" dirty="0" smtClean="0"/>
              <a:t>Updated “Happy Birthday”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updated program:</a:t>
            </a:r>
          </a:p>
          <a:p>
            <a:pPr marL="457200" lvl="1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Maya..."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Simplifying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969364"/>
            <a:ext cx="8686801" cy="4156799"/>
          </a:xfrm>
        </p:spPr>
        <p:txBody>
          <a:bodyPr/>
          <a:lstStyle/>
          <a:p>
            <a:r>
              <a:rPr lang="en-US" dirty="0" smtClean="0"/>
              <a:t>This clutters up our main function, though</a:t>
            </a:r>
          </a:p>
          <a:p>
            <a:r>
              <a:rPr lang="en-US" dirty="0" smtClean="0"/>
              <a:t>We could write a separate function that sings </a:t>
            </a:r>
            <a:br>
              <a:rPr lang="en-US" dirty="0" smtClean="0"/>
            </a:br>
            <a:r>
              <a:rPr lang="en-US" dirty="0" smtClean="0"/>
              <a:t>“Happy Birthday” to Maya, and call it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457200" indent="0"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457200" indent="0">
              <a:buNone/>
            </a:pPr>
            <a:r>
              <a:rPr lang="en-US" alt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singMaya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():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 </a:t>
            </a:r>
            <a:r>
              <a:rPr lang="en-US" alt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Maya..."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)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46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Updated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updated program: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singMaya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Maya..."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singMaya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Maya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birthday.py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Maya...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1167" y="5154449"/>
            <a:ext cx="45283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Notice that despite all the changes we made to the code, the output is still exactly the same as before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Else’s Birthday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/>
              <a:t>Creating this function saved us a lot of typing!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if it’s </a:t>
            </a:r>
            <a:r>
              <a:rPr lang="en-US" dirty="0" smtClean="0"/>
              <a:t>Luke’s birthday?</a:t>
            </a:r>
          </a:p>
          <a:p>
            <a:pPr lvl="1"/>
            <a:r>
              <a:rPr lang="en-US" sz="3000" dirty="0" smtClean="0"/>
              <a:t>We </a:t>
            </a:r>
            <a:r>
              <a:rPr lang="en-US" sz="3000" dirty="0"/>
              <a:t>could write a new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singLuke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000" dirty="0" smtClean="0"/>
              <a:t> </a:t>
            </a:r>
            <a:r>
              <a:rPr lang="en-US" sz="3000" dirty="0"/>
              <a:t>function</a:t>
            </a:r>
            <a:r>
              <a:rPr lang="en-US" sz="3000" dirty="0" smtClean="0"/>
              <a:t>!</a:t>
            </a:r>
          </a:p>
          <a:p>
            <a:pPr lvl="3"/>
            <a:endParaRPr lang="en-US" dirty="0" smtClean="0"/>
          </a:p>
          <a:p>
            <a:pPr marL="457200" indent="0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singLuke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Luke..."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9662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singMaya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Maya..."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singLuke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Luke..."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singMaya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Maya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  </a:t>
            </a: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line between the two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singLuke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Luke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7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birthday2.py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Maya...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Luke...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  <p:pic>
        <p:nvPicPr>
          <p:cNvPr id="3074" name="Picture 2" descr="https://pixabay.com/static/uploads/photo/2016/02/09/17/43/dogs-1190015_64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9FAFC"/>
              </a:clrFrom>
              <a:clrTo>
                <a:srgbClr val="F9FA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843" y="3001244"/>
            <a:ext cx="4276860" cy="356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23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Birthdays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4698" cy="4156799"/>
          </a:xfrm>
        </p:spPr>
        <p:txBody>
          <a:bodyPr/>
          <a:lstStyle/>
          <a:p>
            <a:r>
              <a:rPr lang="en-US" dirty="0"/>
              <a:t>This is </a:t>
            </a:r>
            <a:r>
              <a:rPr lang="en-US" dirty="0" smtClean="0"/>
              <a:t>much easier to read and use!</a:t>
            </a:r>
          </a:p>
          <a:p>
            <a:r>
              <a:rPr lang="en-US" dirty="0" smtClean="0"/>
              <a:t>But… there’s still a </a:t>
            </a:r>
            <a:r>
              <a:rPr lang="en-US" u="sng" dirty="0" smtClean="0"/>
              <a:t>lot</a:t>
            </a:r>
            <a:r>
              <a:rPr lang="en-US" dirty="0" smtClean="0"/>
              <a:t> of code duplication</a:t>
            </a:r>
          </a:p>
          <a:p>
            <a:pPr lvl="3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only difference between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singMaya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singLuke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what?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name in the third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3200" dirty="0" smtClean="0"/>
              <a:t> statement</a:t>
            </a:r>
            <a:endParaRPr lang="en-US" sz="3200" dirty="0"/>
          </a:p>
          <a:p>
            <a:r>
              <a:rPr lang="en-US" dirty="0" smtClean="0"/>
              <a:t>We could combine these two functions into one by using something called a </a:t>
            </a:r>
            <a:r>
              <a:rPr lang="en-US" b="1" i="1" dirty="0" smtClean="0"/>
              <a:t>parameter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Parameter?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/>
              <a:t>parameter</a:t>
            </a:r>
            <a:r>
              <a:rPr lang="en-US" dirty="0" smtClean="0"/>
              <a:t> is a variable that is initialized when we call a function</a:t>
            </a:r>
          </a:p>
          <a:p>
            <a:r>
              <a:rPr lang="en-US" dirty="0" smtClean="0"/>
              <a:t>We can create a generic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that takes in a person’s name as a parameter</a:t>
            </a:r>
          </a:p>
          <a:p>
            <a:pPr marL="457200" lvl="1" indent="0"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0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sing</a:t>
            </a:r>
            <a:r>
              <a:rPr lang="en-US" altLang="en-US" sz="2000" b="1" dirty="0">
                <a:latin typeface="Courier New" panose="02070309020205020404" pitchFamily="49" charset="0"/>
              </a:rPr>
              <a:t>(person):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happy</a:t>
            </a:r>
            <a:r>
              <a:rPr lang="en-US" altLang="en-US" sz="2000" b="1" dirty="0">
                <a:latin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1557" y="4847794"/>
            <a:ext cx="165580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parameter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212757" y="4794422"/>
            <a:ext cx="1828800" cy="28420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1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"Luke"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1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000" b="1" dirty="0"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"Luke"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673005"/>
            <a:ext cx="280910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parameter passed in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90800" y="2730843"/>
            <a:ext cx="914400" cy="17299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5940" y="2673005"/>
            <a:ext cx="169699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parameter being used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190735" y="3249827"/>
            <a:ext cx="665205" cy="59312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09751" y="4983718"/>
            <a:ext cx="37935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call with parameter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048000" y="5214551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93276" y="5638971"/>
            <a:ext cx="37935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call with parameter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031525" y="5869804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05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7" grpId="0" animBg="1"/>
      <p:bldP spid="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birthday3.py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Maya...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Luke...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9605" y="3525621"/>
            <a:ext cx="234572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This looks the same as before!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2963" y="4356618"/>
            <a:ext cx="3027405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That’s fine!  We wanted to make our code easier to read and use, not change the way it works.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7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Prompt for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we update the code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to ask the user for the name of the person?</a:t>
            </a:r>
          </a:p>
          <a:p>
            <a:pPr lvl="1"/>
            <a:r>
              <a:rPr lang="en-US" dirty="0" smtClean="0"/>
              <a:t>Current code looks like this: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Prompt for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How would we update the code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to ask the user for the name of the person?</a:t>
            </a:r>
          </a:p>
          <a:p>
            <a:pPr lvl="1"/>
            <a:r>
              <a:rPr lang="en-US" dirty="0" smtClean="0"/>
              <a:t>Updated code looks like this: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"Whose birthday?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sing(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0973" y="5525353"/>
            <a:ext cx="511569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Nothing else needs to change – and the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function stays the same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6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learn why you would want to divide your code into smaller, more specific pieces (functions!)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be able to define new functions in </a:t>
            </a:r>
            <a:r>
              <a:rPr lang="en-US" dirty="0" smtClean="0"/>
              <a:t>Python</a:t>
            </a:r>
            <a:endParaRPr lang="en-US" dirty="0"/>
          </a:p>
          <a:p>
            <a:r>
              <a:rPr lang="en-US" dirty="0"/>
              <a:t>To understand the details of function calls and parameter passing in </a:t>
            </a:r>
            <a:r>
              <a:rPr lang="en-US" dirty="0" smtClean="0"/>
              <a:t>Python</a:t>
            </a:r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use </a:t>
            </a:r>
            <a:r>
              <a:rPr lang="en-US" dirty="0"/>
              <a:t>functions to reduce code duplication and increase program </a:t>
            </a:r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29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birthday4.py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Whose birthday?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UMBC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UMBC...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Parameters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1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is its own little </a:t>
            </a:r>
            <a:r>
              <a:rPr lang="en-US" dirty="0" smtClean="0"/>
              <a:t>subprogram</a:t>
            </a:r>
          </a:p>
          <a:p>
            <a:pPr lvl="1"/>
            <a:r>
              <a:rPr lang="en-US" sz="3200" dirty="0" smtClean="0"/>
              <a:t>Variables used inside of a function </a:t>
            </a:r>
            <a:br>
              <a:rPr lang="en-US" sz="3200" dirty="0" smtClean="0"/>
            </a:br>
            <a:r>
              <a:rPr lang="en-US" sz="3200" dirty="0" smtClean="0"/>
              <a:t>are </a:t>
            </a:r>
            <a:r>
              <a:rPr lang="en-US" sz="3200" b="1" i="1" dirty="0" smtClean="0"/>
              <a:t>local</a:t>
            </a:r>
            <a:r>
              <a:rPr lang="en-US" sz="3200" dirty="0" smtClean="0"/>
              <a:t> to that function</a:t>
            </a:r>
          </a:p>
          <a:p>
            <a:pPr lvl="1"/>
            <a:r>
              <a:rPr lang="en-US" sz="3200" dirty="0" smtClean="0"/>
              <a:t>Even if they have the same name as variables that appear outside that function</a:t>
            </a:r>
            <a:endParaRPr lang="en-US" sz="3200" dirty="0"/>
          </a:p>
          <a:p>
            <a:r>
              <a:rPr lang="en-US" dirty="0" smtClean="0"/>
              <a:t>The </a:t>
            </a:r>
            <a:r>
              <a:rPr lang="en-US" b="1" u="sng" dirty="0" smtClean="0"/>
              <a:t>only</a:t>
            </a:r>
            <a:r>
              <a:rPr lang="en-US" dirty="0" smtClean="0"/>
              <a:t> way for a function to see a variable from outside itself is for that variable to be passed as a </a:t>
            </a:r>
            <a:r>
              <a:rPr lang="en-US" b="1" i="1" dirty="0" smtClean="0"/>
              <a:t>parameter</a:t>
            </a:r>
            <a:endParaRPr lang="en-US" b="1" i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1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Syntax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definition looks like this: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fxnName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formalParameters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body of the function</a:t>
            </a:r>
            <a:endParaRPr 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4602" y="2612847"/>
            <a:ext cx="40668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function name: follows same syntax rules as variable names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28986" y="3443844"/>
            <a:ext cx="0" cy="72118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63242" y="3388937"/>
            <a:ext cx="442355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(no special characters, can’t start with a number, no keywords, etc.)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986" y="5360755"/>
            <a:ext cx="434984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formal parameters that the function takes in –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can be empty!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634083" y="4639569"/>
            <a:ext cx="0" cy="72118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39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formal parameters</a:t>
            </a:r>
            <a:r>
              <a:rPr lang="en-US" dirty="0" smtClean="0"/>
              <a:t>, like all variables used in the function, are </a:t>
            </a:r>
            <a:r>
              <a:rPr lang="en-US" b="1" u="sng" dirty="0" smtClean="0"/>
              <a:t>only</a:t>
            </a:r>
            <a:r>
              <a:rPr lang="en-US" dirty="0" smtClean="0"/>
              <a:t> accessible in the body of the function</a:t>
            </a:r>
          </a:p>
          <a:p>
            <a:pPr lvl="3"/>
            <a:endParaRPr lang="en-US" dirty="0"/>
          </a:p>
          <a:p>
            <a:r>
              <a:rPr lang="en-US" dirty="0" smtClean="0"/>
              <a:t>Variables with identical names elsewhere in the program are distinct from those inside the function body</a:t>
            </a:r>
          </a:p>
          <a:p>
            <a:pPr lvl="1"/>
            <a:r>
              <a:rPr lang="en-US" sz="3200" dirty="0" smtClean="0"/>
              <a:t>We often call this the “</a:t>
            </a:r>
            <a:r>
              <a:rPr lang="en-US" sz="3200" i="1" dirty="0" smtClean="0"/>
              <a:t>scope</a:t>
            </a:r>
            <a:r>
              <a:rPr lang="en-US" sz="3200" dirty="0" smtClean="0"/>
              <a:t>” of a variable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5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variables are boxes, then a function </a:t>
            </a:r>
            <a:r>
              <a:rPr lang="en-US" dirty="0" smtClean="0"/>
              <a:t>and its variables are like a </a:t>
            </a:r>
            <a:r>
              <a:rPr lang="en-US" dirty="0"/>
              <a:t>pallet that holds </a:t>
            </a:r>
            <a:r>
              <a:rPr lang="en-US" dirty="0" smtClean="0"/>
              <a:t>boxes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0" name="Picture 2" descr="https://pixabay.com/get/ef3db70c29f31c22d2524518a33219c8b66ae3d11eb417469cf4c67b/pallet-686317_1280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06" b="5543"/>
          <a:stretch/>
        </p:blipFill>
        <p:spPr bwMode="auto">
          <a:xfrm flipH="1">
            <a:off x="0" y="4286064"/>
            <a:ext cx="4737370" cy="22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567267" y="4048863"/>
            <a:ext cx="1767505" cy="1373901"/>
            <a:chOff x="214396" y="3598296"/>
            <a:chExt cx="2261487" cy="175787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396" y="3598296"/>
              <a:ext cx="2261487" cy="175787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 rot="20972401">
              <a:off x="1068155" y="4598452"/>
              <a:ext cx="87350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varA</a:t>
              </a:r>
              <a:endParaRPr lang="en-US" sz="2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68685" y="4048863"/>
            <a:ext cx="1767505" cy="1373901"/>
            <a:chOff x="214396" y="3598296"/>
            <a:chExt cx="2261487" cy="175787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396" y="3598296"/>
              <a:ext cx="2261487" cy="1757879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 rot="20972401">
              <a:off x="956345" y="4525337"/>
              <a:ext cx="1097127" cy="6694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varB</a:t>
              </a:r>
              <a:endParaRPr lang="en-US" sz="2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797480" y="5698726"/>
            <a:ext cx="93166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fxn1</a:t>
            </a:r>
            <a:endParaRPr lang="en-US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26" name="Picture 2" descr="https://pixabay.com/get/ef3db70c29f31c22d2524518a33219c8b66ae3d11eb417469cf4c67b/pallet-686317_1280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06" b="5543"/>
          <a:stretch/>
        </p:blipFill>
        <p:spPr bwMode="auto">
          <a:xfrm flipH="1">
            <a:off x="4541477" y="4280811"/>
            <a:ext cx="4737370" cy="22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5108744" y="4043610"/>
            <a:ext cx="1767505" cy="1373901"/>
            <a:chOff x="214396" y="3598296"/>
            <a:chExt cx="2261487" cy="1757879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396" y="3598296"/>
              <a:ext cx="2261487" cy="1757879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 rot="20972401">
              <a:off x="1068155" y="4598452"/>
              <a:ext cx="87350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varA</a:t>
              </a:r>
              <a:endParaRPr lang="en-US" sz="2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10162" y="4043610"/>
            <a:ext cx="1767505" cy="1373901"/>
            <a:chOff x="214396" y="3598296"/>
            <a:chExt cx="2261487" cy="1757879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396" y="3598296"/>
              <a:ext cx="2261487" cy="1757879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 rot="20972401">
              <a:off x="963524" y="4525337"/>
              <a:ext cx="1082769" cy="6694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varC</a:t>
              </a:r>
              <a:endParaRPr lang="en-US" sz="2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6338957" y="5693473"/>
            <a:ext cx="93166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fxn2</a:t>
            </a:r>
            <a:endParaRPr lang="en-US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628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variables are boxes, then a function </a:t>
            </a:r>
            <a:r>
              <a:rPr lang="en-US" dirty="0" smtClean="0"/>
              <a:t>and its variables are like a </a:t>
            </a:r>
            <a:r>
              <a:rPr lang="en-US" dirty="0"/>
              <a:t>pallet that holds </a:t>
            </a:r>
            <a:r>
              <a:rPr lang="en-US" dirty="0" smtClean="0"/>
              <a:t>boxes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0" name="Picture 2" descr="https://pixabay.com/get/ef3db70c29f31c22d2524518a33219c8b66ae3d11eb417469cf4c67b/pallet-686317_1280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06" b="5543"/>
          <a:stretch/>
        </p:blipFill>
        <p:spPr bwMode="auto">
          <a:xfrm flipH="1">
            <a:off x="0" y="4286064"/>
            <a:ext cx="4737370" cy="22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567267" y="4048863"/>
            <a:ext cx="1767505" cy="1373901"/>
            <a:chOff x="214396" y="3598296"/>
            <a:chExt cx="2261487" cy="175787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396" y="3598296"/>
              <a:ext cx="2261487" cy="175787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 rot="20972401">
              <a:off x="1068155" y="4598452"/>
              <a:ext cx="87350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varA</a:t>
              </a:r>
              <a:endParaRPr lang="en-US" sz="2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368685" y="4048863"/>
            <a:ext cx="1767505" cy="1373901"/>
            <a:chOff x="214396" y="3598296"/>
            <a:chExt cx="2261487" cy="175787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396" y="3598296"/>
              <a:ext cx="2261487" cy="1757879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 rot="20972401">
              <a:off x="956345" y="4525337"/>
              <a:ext cx="1097127" cy="6694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varB</a:t>
              </a:r>
              <a:endParaRPr lang="en-US" sz="2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797480" y="5698726"/>
            <a:ext cx="93166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fxn1</a:t>
            </a:r>
            <a:endParaRPr lang="en-US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pic>
        <p:nvPicPr>
          <p:cNvPr id="26" name="Picture 2" descr="https://pixabay.com/get/ef3db70c29f31c22d2524518a33219c8b66ae3d11eb417469cf4c67b/pallet-686317_1280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06" b="5543"/>
          <a:stretch/>
        </p:blipFill>
        <p:spPr bwMode="auto">
          <a:xfrm flipH="1">
            <a:off x="4541477" y="4280811"/>
            <a:ext cx="4737370" cy="22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5108744" y="4043610"/>
            <a:ext cx="1767505" cy="1373901"/>
            <a:chOff x="214396" y="3598296"/>
            <a:chExt cx="2261487" cy="1757879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396" y="3598296"/>
              <a:ext cx="2261487" cy="1757879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 rot="20972401">
              <a:off x="1068155" y="4598452"/>
              <a:ext cx="87350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varA</a:t>
              </a:r>
              <a:endParaRPr lang="en-US" sz="2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910162" y="4043610"/>
            <a:ext cx="1767505" cy="1373901"/>
            <a:chOff x="214396" y="3598296"/>
            <a:chExt cx="2261487" cy="1757879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14396" y="3598296"/>
              <a:ext cx="2261487" cy="1757879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 rot="20972401">
              <a:off x="963524" y="4525337"/>
              <a:ext cx="1082769" cy="6694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err="1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rgbClr val="FFC000"/>
                  </a:solidFill>
                  <a:effectLst/>
                </a:rPr>
                <a:t>varC</a:t>
              </a:r>
              <a:endParaRPr lang="en-US" sz="2800" b="1" cap="none" spc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/>
              </a:endParaRPr>
            </a:p>
          </p:txBody>
        </p:sp>
      </p:grpSp>
      <p:sp>
        <p:nvSpPr>
          <p:cNvPr id="33" name="Rectangle 32"/>
          <p:cNvSpPr/>
          <p:nvPr/>
        </p:nvSpPr>
        <p:spPr>
          <a:xfrm>
            <a:off x="6338957" y="5693473"/>
            <a:ext cx="931666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fxn2</a:t>
            </a:r>
            <a:endParaRPr lang="en-US" sz="32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82639" y="3016814"/>
            <a:ext cx="307447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Can hold unique values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1948691" y="3427026"/>
            <a:ext cx="1303746" cy="98933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35038" y="3386351"/>
            <a:ext cx="330741" cy="88920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7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 smtClean="0"/>
              <a:t>This is our president, Freeman A. Hrabowski III</a:t>
            </a:r>
          </a:p>
          <a:p>
            <a:pPr lvl="1"/>
            <a:r>
              <a:rPr lang="en-US" dirty="0" smtClean="0"/>
              <a:t>According </a:t>
            </a:r>
            <a:r>
              <a:rPr lang="en-US" dirty="0"/>
              <a:t>to Wikipedia, he is a “a prominent American educator, advocate, and </a:t>
            </a:r>
            <a:r>
              <a:rPr lang="en-US" dirty="0" smtClean="0"/>
              <a:t>mathematician” and has been the President of UMBC since 1992</a:t>
            </a:r>
          </a:p>
          <a:p>
            <a:pPr lvl="1"/>
            <a:r>
              <a:rPr lang="en-US" dirty="0" smtClean="0"/>
              <a:t>He will also take you </a:t>
            </a:r>
            <a:br>
              <a:rPr lang="en-US" dirty="0" smtClean="0"/>
            </a:br>
            <a:r>
              <a:rPr lang="en-US" dirty="0" smtClean="0"/>
              <a:t>up to the roof of the</a:t>
            </a:r>
            <a:br>
              <a:rPr lang="en-US" dirty="0" smtClean="0"/>
            </a:br>
            <a:r>
              <a:rPr lang="en-US" dirty="0" smtClean="0"/>
              <a:t>Admin building to </a:t>
            </a:r>
            <a:br>
              <a:rPr lang="en-US" dirty="0" smtClean="0"/>
            </a:br>
            <a:r>
              <a:rPr lang="en-US" dirty="0" smtClean="0"/>
              <a:t>show off the campus</a:t>
            </a:r>
            <a:br>
              <a:rPr lang="en-US" dirty="0" smtClean="0"/>
            </a:br>
            <a:r>
              <a:rPr lang="en-US" dirty="0" smtClean="0"/>
              <a:t>(it’s super cool)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34" y="4025963"/>
            <a:ext cx="4284766" cy="228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7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my (fictional) dog, a Chesapeake Bay Retriever also named Hrabowski</a:t>
            </a:r>
          </a:p>
          <a:p>
            <a:pPr lvl="1"/>
            <a:r>
              <a:rPr lang="en-US" sz="3200" dirty="0" smtClean="0"/>
              <a:t>He is super cute, knows tons </a:t>
            </a:r>
            <a:br>
              <a:rPr lang="en-US" sz="3200" dirty="0" smtClean="0"/>
            </a:br>
            <a:r>
              <a:rPr lang="en-US" sz="3200" dirty="0" smtClean="0"/>
              <a:t>of tricks, and his favorite toy </a:t>
            </a:r>
            <a:br>
              <a:rPr lang="en-US" sz="3200" dirty="0" smtClean="0"/>
            </a:br>
            <a:r>
              <a:rPr lang="en-US" sz="3200" dirty="0" smtClean="0"/>
              <a:t>is his squeaky yellow duck</a:t>
            </a:r>
          </a:p>
          <a:p>
            <a:pPr lvl="1"/>
            <a:r>
              <a:rPr lang="en-US" sz="3200" dirty="0" smtClean="0"/>
              <a:t>He also loves to spin in </a:t>
            </a:r>
            <a:br>
              <a:rPr lang="en-US" sz="3200" dirty="0" smtClean="0"/>
            </a:br>
            <a:r>
              <a:rPr lang="en-US" sz="3200" dirty="0" smtClean="0"/>
              <a:t>circles while chasing his tail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160" y="3167317"/>
            <a:ext cx="2463461" cy="3073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6025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very different things, both of which are called Hrabowski:</a:t>
            </a:r>
          </a:p>
          <a:p>
            <a:pPr lvl="1"/>
            <a:r>
              <a:rPr lang="en-US" dirty="0" smtClean="0"/>
              <a:t>UMBC’s President Hrabowski</a:t>
            </a:r>
          </a:p>
          <a:p>
            <a:pPr lvl="1"/>
            <a:r>
              <a:rPr lang="en-US" dirty="0" smtClean="0"/>
              <a:t>My (fictional) dog Hrabowski</a:t>
            </a:r>
          </a:p>
          <a:p>
            <a:r>
              <a:rPr lang="en-US" dirty="0" smtClean="0"/>
              <a:t>If you go outside this classroom and tell someone “Hrabowski loves to chase his tail, it’s super cute” they will be </a:t>
            </a:r>
            <a:r>
              <a:rPr lang="en-US" u="sng" dirty="0" smtClean="0"/>
              <a:t>very</a:t>
            </a:r>
            <a:r>
              <a:rPr lang="en-US" dirty="0" smtClean="0"/>
              <a:t> confused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22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Looping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9796" cy="4156799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 same way, a variable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inside a function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is a completely </a:t>
            </a:r>
            <a:r>
              <a:rPr lang="en-US" u="sng" dirty="0"/>
              <a:t>different</a:t>
            </a:r>
            <a:r>
              <a:rPr lang="en-US" dirty="0"/>
              <a:t> </a:t>
            </a:r>
            <a:r>
              <a:rPr lang="en-US" dirty="0" smtClean="0"/>
              <a:t>variable </a:t>
            </a:r>
            <a:r>
              <a:rPr lang="en-US" dirty="0"/>
              <a:t>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 </a:t>
            </a:r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has one idea of what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variable is, and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has another</a:t>
            </a:r>
          </a:p>
          <a:p>
            <a:r>
              <a:rPr lang="en-US" dirty="0" smtClean="0"/>
              <a:t>It depends on the context, or “scope” we are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4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Functions with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call a function with parameters, use its name followed by a list of variables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 string"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17)</a:t>
            </a:r>
          </a:p>
          <a:p>
            <a:pPr lvl="3"/>
            <a:endParaRPr lang="en-US" dirty="0"/>
          </a:p>
          <a:p>
            <a:r>
              <a:rPr lang="en-US" dirty="0" smtClean="0"/>
              <a:t>These variables are the </a:t>
            </a:r>
            <a:r>
              <a:rPr lang="en-US" b="1" i="1" dirty="0" smtClean="0"/>
              <a:t>actual parameters</a:t>
            </a:r>
            <a:r>
              <a:rPr lang="en-US" dirty="0" smtClean="0"/>
              <a:t>, or </a:t>
            </a:r>
            <a:r>
              <a:rPr lang="en-US" b="1" i="1" dirty="0" smtClean="0"/>
              <a:t>arguments</a:t>
            </a:r>
            <a:r>
              <a:rPr lang="en-US" dirty="0" smtClean="0"/>
              <a:t>, that are passed to the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4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and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comes to a function call, it initiates a four-step </a:t>
            </a:r>
            <a:r>
              <a:rPr lang="en-US" dirty="0" smtClean="0"/>
              <a:t>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calling </a:t>
            </a:r>
            <a:r>
              <a:rPr lang="en-US" sz="2600" dirty="0"/>
              <a:t>program </a:t>
            </a:r>
            <a:r>
              <a:rPr lang="en-US" sz="2600" b="1" i="1" dirty="0"/>
              <a:t>suspends execution</a:t>
            </a:r>
            <a:r>
              <a:rPr lang="en-US" sz="2600" b="1" dirty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at the </a:t>
            </a:r>
            <a:r>
              <a:rPr lang="en-US" sz="2600" dirty="0"/>
              <a:t>point of the </a:t>
            </a:r>
            <a:r>
              <a:rPr lang="en-US" sz="2600" i="1" dirty="0" smtClean="0"/>
              <a:t>call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b="1" i="1" dirty="0"/>
              <a:t>formal parameters </a:t>
            </a:r>
            <a:r>
              <a:rPr lang="en-US" sz="2600" dirty="0"/>
              <a:t>of the function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get </a:t>
            </a:r>
            <a:r>
              <a:rPr lang="en-US" sz="2600" dirty="0"/>
              <a:t>assigned the values supplied by the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b="1" i="1" dirty="0" smtClean="0"/>
              <a:t>actual </a:t>
            </a:r>
            <a:r>
              <a:rPr lang="en-US" sz="2600" b="1" i="1" dirty="0"/>
              <a:t>parameters</a:t>
            </a:r>
            <a:r>
              <a:rPr lang="en-US" sz="2600" b="1" dirty="0"/>
              <a:t> </a:t>
            </a:r>
            <a:r>
              <a:rPr lang="en-US" sz="2600" dirty="0"/>
              <a:t>in the </a:t>
            </a:r>
            <a:r>
              <a:rPr lang="en-US" sz="2600" dirty="0" smtClean="0"/>
              <a:t>call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body of the function is </a:t>
            </a:r>
            <a:r>
              <a:rPr lang="en-US" sz="2600" b="1" i="1" dirty="0" smtClean="0"/>
              <a:t>executed</a:t>
            </a:r>
            <a:endParaRPr lang="en-US" sz="2600" b="1" i="1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b="1" i="1" dirty="0" smtClean="0"/>
              <a:t>Control </a:t>
            </a:r>
            <a:r>
              <a:rPr lang="en-US" sz="2600" dirty="0" smtClean="0"/>
              <a:t>is returned to </a:t>
            </a:r>
            <a:r>
              <a:rPr lang="en-US" sz="2600" dirty="0"/>
              <a:t>the point </a:t>
            </a:r>
            <a:r>
              <a:rPr lang="en-US" sz="2600" u="sng" dirty="0"/>
              <a:t>just after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 smtClean="0"/>
              <a:t>where </a:t>
            </a:r>
            <a:r>
              <a:rPr lang="en-US" sz="2600" dirty="0"/>
              <a:t>the function was </a:t>
            </a:r>
            <a:r>
              <a:rPr lang="en-US" sz="2600" dirty="0" smtClean="0"/>
              <a:t>called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1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pPr eaLnBrk="1" hangingPunct="1"/>
            <a:r>
              <a:rPr lang="en-US" altLang="en-US" dirty="0"/>
              <a:t>Let’s trace through the following code</a:t>
            </a:r>
            <a:r>
              <a:rPr lang="en-US" altLang="en-US" dirty="0" smtClean="0"/>
              <a:t>:</a:t>
            </a:r>
          </a:p>
          <a:p>
            <a:pPr marL="914400" indent="0" eaLnBrk="1" hangingPunct="1"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sing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(</a:t>
            </a:r>
            <a:r>
              <a:rPr lang="en-US" alt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"Maya"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)</a:t>
            </a:r>
            <a:r>
              <a:rPr lang="en-US" altLang="en-US" sz="2800" b="1" dirty="0">
                <a:latin typeface="Courier New" panose="02070309020205020404" pitchFamily="49" charset="0"/>
              </a:rPr>
              <a:t/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800" b="1" dirty="0">
                <a:latin typeface="Courier New" panose="02070309020205020404" pitchFamily="49" charset="0"/>
              </a:rPr>
              <a:t>()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solidFill>
                  <a:srgbClr val="C00000"/>
                </a:solidFill>
                <a:latin typeface="Courier New" panose="02070309020205020404" pitchFamily="49" charset="0"/>
              </a:rPr>
              <a:t>sing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(</a:t>
            </a:r>
            <a:r>
              <a:rPr lang="en-US" alt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"Luke"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)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/>
              <a:t>When Python gets </a:t>
            </a:r>
            <a:r>
              <a:rPr lang="en-US" altLang="en-US" dirty="0" smtClean="0"/>
              <a:t>to the line </a:t>
            </a: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</a:rPr>
              <a:t>sing</a:t>
            </a:r>
            <a:r>
              <a:rPr lang="en-US" altLang="en-US" b="1" dirty="0" smtClean="0">
                <a:latin typeface="Courier New" panose="02070309020205020404" pitchFamily="49" charset="0"/>
              </a:rPr>
              <a:t>(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"Maya"</a:t>
            </a:r>
            <a:r>
              <a:rPr lang="en-US" altLang="en-US" b="1" dirty="0" smtClean="0">
                <a:latin typeface="Courier New" panose="02070309020205020404" pitchFamily="49" charset="0"/>
              </a:rPr>
              <a:t>)</a:t>
            </a:r>
            <a:r>
              <a:rPr lang="en-US" altLang="en-US" dirty="0" smtClean="0"/>
              <a:t>, execution </a:t>
            </a:r>
            <a:r>
              <a:rPr lang="en-US" altLang="en-US" dirty="0"/>
              <a:t>of </a:t>
            </a:r>
            <a:r>
              <a:rPr lang="en-US" altLang="en-US" b="1" dirty="0">
                <a:latin typeface="Courier New" panose="02070309020205020404" pitchFamily="49" charset="0"/>
              </a:rPr>
              <a:t>main</a:t>
            </a:r>
            <a:r>
              <a:rPr lang="en-US" altLang="en-US" dirty="0"/>
              <a:t> is temporarily suspended</a:t>
            </a:r>
          </a:p>
          <a:p>
            <a:pPr eaLnBrk="1" hangingPunct="1"/>
            <a:r>
              <a:rPr lang="en-US" altLang="en-US" dirty="0"/>
              <a:t>Python looks up the definition of </a:t>
            </a:r>
            <a:r>
              <a:rPr lang="en-US" altLang="en-US" b="1" dirty="0" smtClean="0">
                <a:latin typeface="Courier New" panose="02070309020205020404" pitchFamily="49" charset="0"/>
              </a:rPr>
              <a:t>sing()</a:t>
            </a:r>
            <a:r>
              <a:rPr lang="en-US" altLang="en-US" dirty="0" smtClean="0"/>
              <a:t> </a:t>
            </a:r>
            <a:r>
              <a:rPr lang="en-US" altLang="en-US" dirty="0"/>
              <a:t>and sees </a:t>
            </a:r>
            <a:r>
              <a:rPr lang="en-US" altLang="en-US" dirty="0" smtClean="0"/>
              <a:t>it </a:t>
            </a:r>
            <a:r>
              <a:rPr lang="en-US" altLang="en-US" dirty="0"/>
              <a:t>has one formal parameter, </a:t>
            </a:r>
            <a:r>
              <a:rPr lang="en-US" altLang="en-US" b="1" dirty="0">
                <a:latin typeface="Courier New" panose="02070309020205020404" pitchFamily="49" charset="0"/>
              </a:rPr>
              <a:t>person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2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person +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"..."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"Luke"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7559" y="4688300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actual parameter</a:t>
            </a:r>
            <a:endParaRPr lang="en-US" sz="2400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35808" y="4919133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7559" y="5300710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cs typeface="Courier New" panose="02070309020205020404" pitchFamily="49" charset="0"/>
              </a:rPr>
              <a:t>actual parameter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35808" y="5531543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97559" y="2667238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cs typeface="Courier New" panose="02070309020205020404" pitchFamily="49" charset="0"/>
              </a:rPr>
              <a:t>formal parameter</a:t>
            </a:r>
            <a:endParaRPr lang="en-US" sz="2400" dirty="0">
              <a:solidFill>
                <a:prstClr val="black"/>
              </a:solidFill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239311" y="2779776"/>
            <a:ext cx="1658248" cy="11829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62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Formal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formal parameter </a:t>
            </a:r>
            <a:r>
              <a:rPr lang="en-US" dirty="0"/>
              <a:t>is assigned the value of the </a:t>
            </a:r>
            <a:r>
              <a:rPr lang="en-US" b="1" i="1" dirty="0"/>
              <a:t>actual </a:t>
            </a:r>
            <a:r>
              <a:rPr lang="en-US" b="1" i="1" dirty="0" smtClean="0"/>
              <a:t>parameter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When we call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it as if the following statement was executed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=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73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Next, Python </a:t>
            </a:r>
            <a:r>
              <a:rPr lang="en-US" dirty="0"/>
              <a:t>begins executing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body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 smtClean="0"/>
              <a:t>First statement is another function call,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r>
              <a:rPr lang="en-US" dirty="0" smtClean="0"/>
              <a:t> – what does Python do now?</a:t>
            </a:r>
          </a:p>
          <a:p>
            <a:pPr marL="1196975" lvl="1"/>
            <a:r>
              <a:rPr lang="en-US" dirty="0" smtClean="0"/>
              <a:t>Python </a:t>
            </a:r>
            <a:r>
              <a:rPr lang="en-US" dirty="0"/>
              <a:t>suspends the execution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transfers control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96975" lvl="1"/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function’s body is a </a:t>
            </a:r>
            <a:r>
              <a:rPr lang="en-US" dirty="0"/>
              <a:t>single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statement, which </a:t>
            </a:r>
            <a:r>
              <a:rPr lang="en-US" dirty="0"/>
              <a:t>is </a:t>
            </a:r>
            <a:r>
              <a:rPr lang="en-US" dirty="0" smtClean="0"/>
              <a:t>executed</a:t>
            </a:r>
          </a:p>
          <a:p>
            <a:pPr lvl="1"/>
            <a:r>
              <a:rPr lang="en-US" dirty="0" smtClean="0"/>
              <a:t>Control returns </a:t>
            </a:r>
            <a:r>
              <a:rPr lang="en-US" dirty="0"/>
              <a:t>to where it left off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36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</a:t>
            </a:r>
            <a:r>
              <a:rPr lang="en-US" dirty="0"/>
              <a:t>continues in this way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 </a:t>
            </a:r>
            <a:r>
              <a:rPr lang="en-US" dirty="0"/>
              <a:t>more </a:t>
            </a:r>
            <a:r>
              <a:rPr lang="en-US" dirty="0" smtClean="0"/>
              <a:t>“trips”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r>
              <a:rPr lang="en-US" dirty="0" smtClean="0"/>
              <a:t> function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Python gets to the end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, control returns </a:t>
            </a:r>
            <a:r>
              <a:rPr lang="en-US" dirty="0" smtClean="0"/>
              <a:t>to...</a:t>
            </a:r>
          </a:p>
          <a:p>
            <a:pPr lvl="1"/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3200" dirty="0" smtClean="0"/>
              <a:t>, which picks up...</a:t>
            </a:r>
          </a:p>
          <a:p>
            <a:pPr lvl="1"/>
            <a:r>
              <a:rPr lang="en-US" sz="3200" dirty="0" smtClean="0"/>
              <a:t>where it left off, on the line immediately </a:t>
            </a:r>
            <a:br>
              <a:rPr lang="en-US" sz="3200" dirty="0" smtClean="0"/>
            </a:br>
            <a:r>
              <a:rPr lang="en-US" sz="3200" dirty="0" smtClean="0"/>
              <a:t>following the function call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8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c 26"/>
          <p:cNvSpPr/>
          <p:nvPr/>
        </p:nvSpPr>
        <p:spPr>
          <a:xfrm rot="16042003">
            <a:off x="1890026" y="2014379"/>
            <a:ext cx="2751811" cy="3419081"/>
          </a:xfrm>
          <a:prstGeom prst="arc">
            <a:avLst>
              <a:gd name="adj1" fmla="val 6173740"/>
              <a:gd name="adj2" fmla="val 14307879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Arc 24"/>
          <p:cNvSpPr/>
          <p:nvPr/>
        </p:nvSpPr>
        <p:spPr>
          <a:xfrm rot="16042003">
            <a:off x="1869357" y="2128813"/>
            <a:ext cx="2460402" cy="3107591"/>
          </a:xfrm>
          <a:prstGeom prst="arc">
            <a:avLst>
              <a:gd name="adj1" fmla="val 6371698"/>
              <a:gd name="adj2" fmla="val 14307879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367" y="1955388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sing("Maya")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sing("Luke")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40" y="3934831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print("Happy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864" y="3214414"/>
            <a:ext cx="1347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Maya"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68096" y="2493997"/>
            <a:ext cx="146304" cy="14408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6165" y="5464838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person:  "Maya"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56734" y="3214413"/>
            <a:ext cx="403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you!")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89760" y="3327702"/>
            <a:ext cx="2766974" cy="101265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56734" y="3499360"/>
            <a:ext cx="0" cy="43033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89760" y="3368858"/>
            <a:ext cx="2766974" cy="122769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32553" y="3499360"/>
            <a:ext cx="0" cy="430330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89760" y="3368858"/>
            <a:ext cx="2840126" cy="1751782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18392" y="3506801"/>
            <a:ext cx="0" cy="43033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130486" y="2493997"/>
            <a:ext cx="2344489" cy="2764273"/>
          </a:xfrm>
          <a:prstGeom prst="arc">
            <a:avLst>
              <a:gd name="adj1" fmla="val 6371698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0558" y="5408563"/>
            <a:ext cx="2380044" cy="7896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5462153" y="4788816"/>
            <a:ext cx="3547713" cy="179241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Note that the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sz="2800" dirty="0"/>
              <a:t> </a:t>
            </a:r>
            <a:r>
              <a:rPr lang="en-US" sz="2800" dirty="0" smtClean="0"/>
              <a:t>variable in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sz="2800" dirty="0" smtClean="0"/>
              <a:t> disappeared after we exited the function!</a:t>
            </a:r>
            <a:br>
              <a:rPr lang="en-US" sz="2800" dirty="0" smtClean="0"/>
            </a:br>
            <a:endParaRPr lang="en-US" sz="2800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58926" y="4678098"/>
            <a:ext cx="0" cy="30480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6042003">
            <a:off x="1765038" y="2095861"/>
            <a:ext cx="3165343" cy="3740775"/>
          </a:xfrm>
          <a:prstGeom prst="arc">
            <a:avLst>
              <a:gd name="adj1" fmla="val 5700000"/>
              <a:gd name="adj2" fmla="val 13899977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3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5" grpId="0" animBg="1"/>
      <p:bldP spid="7" grpId="0"/>
      <p:bldP spid="35" grpId="0" animBg="1"/>
      <p:bldP spid="3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1632" y="2893071"/>
            <a:ext cx="202531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is the output of this code?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0120" y="4551408"/>
            <a:ext cx="278833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Range generates a list of numbers up to </a:t>
            </a:r>
            <a:r>
              <a:rPr lang="en-US" sz="2400" dirty="0" smtClean="0">
                <a:solidFill>
                  <a:prstClr val="black"/>
                </a:solidFill>
              </a:rPr>
              <a:t>(but </a:t>
            </a:r>
            <a:r>
              <a:rPr lang="en-US" sz="2400" u="sng" dirty="0">
                <a:solidFill>
                  <a:prstClr val="black"/>
                </a:solidFill>
              </a:rPr>
              <a:t>not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including) </a:t>
            </a:r>
            <a:r>
              <a:rPr lang="en-US" sz="2400" dirty="0">
                <a:solidFill>
                  <a:prstClr val="black"/>
                </a:solidFill>
              </a:rPr>
              <a:t>the number</a:t>
            </a:r>
          </a:p>
        </p:txBody>
      </p:sp>
    </p:spTree>
    <p:extLst>
      <p:ext uri="{BB962C8B-B14F-4D97-AF65-F5344CB8AC3E}">
        <p14:creationId xmlns:p14="http://schemas.microsoft.com/office/powerpoint/2010/main" val="422482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function exits, the local variables (like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) are deleted from memory</a:t>
            </a:r>
          </a:p>
          <a:p>
            <a:endParaRPr lang="en-US" dirty="0" smtClean="0"/>
          </a:p>
          <a:p>
            <a:r>
              <a:rPr lang="en-US" dirty="0" smtClean="0"/>
              <a:t>If we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again, a new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variable will have to be re-initialized</a:t>
            </a:r>
          </a:p>
          <a:p>
            <a:pPr lvl="1"/>
            <a:r>
              <a:rPr lang="en-US" sz="3200" dirty="0" smtClean="0"/>
              <a:t>Local variables do </a:t>
            </a:r>
            <a:r>
              <a:rPr lang="en-US" sz="3200" b="1" u="sng" dirty="0" smtClean="0"/>
              <a:t>not</a:t>
            </a:r>
            <a:r>
              <a:rPr lang="en-US" sz="3200" dirty="0" smtClean="0"/>
              <a:t> retain their value between function executions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3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r>
              <a:rPr lang="en-US" dirty="0" smtClean="0"/>
              <a:t>Next </a:t>
            </a:r>
            <a:r>
              <a:rPr lang="en-US" dirty="0"/>
              <a:t>statement </a:t>
            </a:r>
            <a:r>
              <a:rPr lang="en-US" dirty="0" smtClean="0"/>
              <a:t>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is </a:t>
            </a:r>
            <a:r>
              <a:rPr lang="en-US" dirty="0"/>
              <a:t>the </a:t>
            </a:r>
            <a:r>
              <a:rPr lang="en-US" dirty="0" smtClean="0"/>
              <a:t>empty call to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, which </a:t>
            </a:r>
            <a:r>
              <a:rPr lang="en-US" dirty="0" smtClean="0"/>
              <a:t>simply produces </a:t>
            </a:r>
            <a:r>
              <a:rPr lang="en-US" dirty="0"/>
              <a:t>a blank </a:t>
            </a:r>
            <a:r>
              <a:rPr lang="en-US" dirty="0" smtClean="0"/>
              <a:t>line</a:t>
            </a:r>
            <a:endParaRPr lang="en-US" dirty="0"/>
          </a:p>
          <a:p>
            <a:pPr lvl="2"/>
            <a:endParaRPr lang="en-US" sz="1600" dirty="0" smtClean="0"/>
          </a:p>
          <a:p>
            <a:r>
              <a:rPr lang="en-US" dirty="0" smtClean="0"/>
              <a:t>Python sees another </a:t>
            </a:r>
            <a:r>
              <a:rPr lang="en-US" dirty="0"/>
              <a:t>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, </a:t>
            </a:r>
            <a:r>
              <a:rPr lang="en-US" dirty="0" smtClean="0"/>
              <a:t>so...</a:t>
            </a:r>
          </a:p>
          <a:p>
            <a:pPr lvl="1"/>
            <a:r>
              <a:rPr lang="en-US" sz="3000" dirty="0" smtClean="0"/>
              <a:t>It suspends execution of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3000" dirty="0" smtClean="0"/>
              <a:t>, and...</a:t>
            </a:r>
          </a:p>
          <a:p>
            <a:pPr lvl="1"/>
            <a:r>
              <a:rPr lang="en-US" sz="3000" dirty="0" smtClean="0"/>
              <a:t>Control </a:t>
            </a:r>
            <a:r>
              <a:rPr lang="en-US" sz="3000" dirty="0"/>
              <a:t>transfers </a:t>
            </a:r>
            <a:r>
              <a:rPr lang="en-US" sz="3000" dirty="0" smtClean="0"/>
              <a:t>to…</a:t>
            </a:r>
          </a:p>
          <a:p>
            <a:pPr marL="914400" lvl="2" indent="0">
              <a:buNone/>
            </a:pPr>
            <a:r>
              <a:rPr lang="en-US" sz="3000" dirty="0" smtClean="0"/>
              <a:t>the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sz="3000" dirty="0"/>
              <a:t> </a:t>
            </a:r>
            <a:r>
              <a:rPr lang="en-US" sz="3000" dirty="0" smtClean="0"/>
              <a:t>function</a:t>
            </a:r>
          </a:p>
          <a:p>
            <a:pPr lvl="1"/>
            <a:r>
              <a:rPr lang="en-US" sz="3000" dirty="0"/>
              <a:t>W</a:t>
            </a:r>
            <a:r>
              <a:rPr lang="en-US" sz="3000" dirty="0" smtClean="0"/>
              <a:t>ith </a:t>
            </a:r>
            <a:r>
              <a:rPr lang="en-US" sz="3000" dirty="0"/>
              <a:t>the actual </a:t>
            </a:r>
            <a:r>
              <a:rPr lang="en-US" sz="3000" dirty="0" smtClean="0"/>
              <a:t>parameter...</a:t>
            </a:r>
          </a:p>
          <a:p>
            <a:pPr marL="914400" lvl="2" indent="0">
              <a:buNone/>
            </a:pP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"Luke"</a:t>
            </a:r>
            <a:endParaRPr lang="en-US" sz="30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6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966863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sing("Maya")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sing("Luke")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918" y="1843752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print("Happy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03640" y="2105316"/>
            <a:ext cx="1095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"Luke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90800" y="2047005"/>
            <a:ext cx="2517648" cy="79373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015577" y="3320867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person:  "Luke"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82881" y="4096512"/>
            <a:ext cx="8180832" cy="2259838"/>
          </a:xfrm>
        </p:spPr>
        <p:txBody>
          <a:bodyPr/>
          <a:lstStyle/>
          <a:p>
            <a:r>
              <a:rPr lang="en-US" dirty="0"/>
              <a:t>The body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</a:t>
            </a:r>
            <a:r>
              <a:rPr lang="en-US" dirty="0"/>
              <a:t>is executed </a:t>
            </a: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the argument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"Luke"</a:t>
            </a:r>
            <a:endParaRPr lang="en-US" dirty="0" smtClean="0"/>
          </a:p>
          <a:p>
            <a:pPr lvl="1"/>
            <a:r>
              <a:rPr lang="en-US" sz="3200" dirty="0" smtClean="0"/>
              <a:t>Including its </a:t>
            </a:r>
            <a:r>
              <a:rPr lang="en-US" sz="3200" dirty="0"/>
              <a:t>three side trips to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endParaRPr lang="en-US" sz="3200" dirty="0" smtClean="0"/>
          </a:p>
          <a:p>
            <a:r>
              <a:rPr lang="en-US" dirty="0" smtClean="0"/>
              <a:t>Control then returns </a:t>
            </a:r>
            <a:r>
              <a:rPr lang="en-US" dirty="0"/>
              <a:t>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08448" y="2155482"/>
            <a:ext cx="0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 rot="16200000">
            <a:off x="2691825" y="1038783"/>
            <a:ext cx="2344489" cy="2933374"/>
          </a:xfrm>
          <a:prstGeom prst="arc">
            <a:avLst>
              <a:gd name="adj1" fmla="val 7271343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2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5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we haven’t discussed is functions with </a:t>
            </a:r>
            <a:r>
              <a:rPr lang="en-US" b="1" i="1" dirty="0" smtClean="0"/>
              <a:t>multiple parameters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When a function has more than one parameter, the formal and actual parameters are matched up based on </a:t>
            </a:r>
            <a:r>
              <a:rPr lang="en-US" b="1" u="sng" dirty="0" smtClean="0"/>
              <a:t>position</a:t>
            </a:r>
          </a:p>
          <a:p>
            <a:pPr lvl="1"/>
            <a:r>
              <a:rPr lang="en-US" sz="3200" dirty="0" smtClean="0"/>
              <a:t>First actual parameter becomes the </a:t>
            </a:r>
            <a:br>
              <a:rPr lang="en-US" sz="3200" dirty="0" smtClean="0"/>
            </a:br>
            <a:r>
              <a:rPr lang="en-US" sz="3200" dirty="0" smtClean="0"/>
              <a:t>first formal parameter, etc.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50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Parameters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add a second parameter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that will take in the person’s age as well</a:t>
            </a:r>
          </a:p>
          <a:p>
            <a:r>
              <a:rPr lang="en-US" dirty="0" smtClean="0"/>
              <a:t>And print out their age in the song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18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(person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age): 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person,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"..."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You're"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age,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"years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 now..."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2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Parameters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 if we use the following call 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46)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will print out: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57600" y="4730496"/>
            <a:ext cx="502920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Maya...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You're 46 years old now...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0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simply assigning the first actual argument to the first formal argument, etc.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46) </a:t>
            </a: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call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(person, age):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function body goes here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67</a:t>
            </a:fld>
            <a:endParaRPr lang="en-US" altLang="en-US">
              <a:solidFill>
                <a:prstClr val="black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0800" y="3862362"/>
            <a:ext cx="591312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45408" y="3810978"/>
            <a:ext cx="591312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02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Out-of-Order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 if we use the following call 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(46,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"Maya"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will print out: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57600" y="4730496"/>
            <a:ext cx="502920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46...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You're Maya years old now...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55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Out-of-Order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isn’t smart enough to figure out </a:t>
            </a:r>
            <a:br>
              <a:rPr lang="en-US" dirty="0" smtClean="0"/>
            </a:br>
            <a:r>
              <a:rPr lang="en-US" dirty="0" smtClean="0"/>
              <a:t>what you </a:t>
            </a:r>
            <a:r>
              <a:rPr lang="en-US" u="sng" dirty="0" smtClean="0"/>
              <a:t>meant</a:t>
            </a:r>
            <a:r>
              <a:rPr lang="en-US" dirty="0" smtClean="0"/>
              <a:t> for your code to do</a:t>
            </a:r>
          </a:p>
          <a:p>
            <a:pPr lvl="1"/>
            <a:r>
              <a:rPr lang="en-US" sz="3200" dirty="0" smtClean="0"/>
              <a:t>It only understands the </a:t>
            </a:r>
            <a:r>
              <a:rPr lang="en-US" sz="3200" u="sng" dirty="0" smtClean="0"/>
              <a:t>exact</a:t>
            </a:r>
            <a:r>
              <a:rPr lang="en-US" sz="3200" dirty="0" smtClean="0"/>
              <a:t> code</a:t>
            </a:r>
            <a:endParaRPr lang="en-US" sz="3200" u="sng" dirty="0"/>
          </a:p>
          <a:p>
            <a:pPr lvl="3"/>
            <a:endParaRPr lang="en-US" dirty="0" smtClean="0"/>
          </a:p>
          <a:p>
            <a:r>
              <a:rPr lang="en-US" dirty="0" smtClean="0"/>
              <a:t>That’s why it matches up actual and formal parameters based only on their order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6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(-3, -13, -3):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-9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-12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71632" y="2893071"/>
            <a:ext cx="202531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is the output of this code?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90120" y="4551408"/>
            <a:ext cx="278833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With three </a:t>
            </a:r>
            <a:r>
              <a:rPr lang="en-US" sz="2400" dirty="0" smtClean="0">
                <a:solidFill>
                  <a:prstClr val="black"/>
                </a:solidFill>
              </a:rPr>
              <a:t>inputs, </a:t>
            </a:r>
            <a:r>
              <a:rPr lang="en-US" sz="2400" dirty="0">
                <a:solidFill>
                  <a:prstClr val="black"/>
                </a:solidFill>
              </a:rPr>
              <a:t>we can change the step to a </a:t>
            </a:r>
            <a:r>
              <a:rPr lang="en-US" sz="2400" dirty="0" smtClean="0">
                <a:solidFill>
                  <a:prstClr val="black"/>
                </a:solidFill>
              </a:rPr>
              <a:t>negative to let us count down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73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that takes in a list of numbers, calculates the average, and prints the result to the screen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Write a function that prints out the lyrics to a song – you can pick any song you like!</a:t>
            </a:r>
          </a:p>
          <a:p>
            <a:pPr lvl="1"/>
            <a:r>
              <a:rPr lang="en-US" dirty="0" smtClean="0"/>
              <a:t>If it has a chorus, put that in a separate function, and call it when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7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40885" cy="4517689"/>
          </a:xfrm>
        </p:spPr>
        <p:txBody>
          <a:bodyPr/>
          <a:lstStyle/>
          <a:p>
            <a:r>
              <a:rPr lang="en-US" dirty="0" smtClean="0"/>
              <a:t>Homework 4 is due Wednesday</a:t>
            </a:r>
            <a:endParaRPr lang="en-US" dirty="0"/>
          </a:p>
          <a:p>
            <a:pPr lvl="1"/>
            <a:r>
              <a:rPr lang="en-US" dirty="0" smtClean="0"/>
              <a:t>Homework 2 grades went out Tuesday night</a:t>
            </a:r>
          </a:p>
          <a:p>
            <a:pPr lvl="2"/>
            <a:endParaRPr lang="en-US" dirty="0"/>
          </a:p>
          <a:p>
            <a:r>
              <a:rPr lang="en-US" dirty="0" smtClean="0"/>
              <a:t>Homework 5 comes out this week</a:t>
            </a:r>
          </a:p>
          <a:p>
            <a:pPr lvl="3"/>
            <a:endParaRPr lang="en-US" dirty="0"/>
          </a:p>
          <a:p>
            <a:r>
              <a:rPr lang="en-US" dirty="0" smtClean="0"/>
              <a:t>The midterm exam is fast approaching…</a:t>
            </a:r>
          </a:p>
          <a:p>
            <a:pPr lvl="1"/>
            <a:r>
              <a:rPr lang="en-US" dirty="0" smtClean="0"/>
              <a:t>During your regular class on October 19th and 20th!</a:t>
            </a:r>
          </a:p>
          <a:p>
            <a:pPr lvl="1"/>
            <a:r>
              <a:rPr lang="en-US" dirty="0" smtClean="0"/>
              <a:t>We’ll review in class on the 17th and 18th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50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the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they are both loops,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 behave very differently</a:t>
            </a:r>
          </a:p>
          <a:p>
            <a:endParaRPr lang="en-US" dirty="0"/>
          </a:p>
          <a:p>
            <a:r>
              <a:rPr lang="en-US" dirty="0" smtClean="0"/>
              <a:t>What does the loop do?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loop:</a:t>
            </a:r>
          </a:p>
          <a:p>
            <a:pPr lvl="2"/>
            <a:r>
              <a:rPr lang="en-US" sz="2800" dirty="0" smtClean="0"/>
              <a:t>Iterate over a list</a:t>
            </a:r>
            <a:endParaRPr lang="en-US" sz="2800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loop:</a:t>
            </a:r>
          </a:p>
          <a:p>
            <a:pPr lvl="2"/>
            <a:r>
              <a:rPr lang="en-US" sz="2800" dirty="0" smtClean="0"/>
              <a:t>Evaluate a conditional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16087" y="3189585"/>
            <a:ext cx="232162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Even when we use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4227616" y="3728852"/>
            <a:ext cx="1389414" cy="128253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11980" y="4200781"/>
            <a:ext cx="232162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What?!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7874" y="4842645"/>
            <a:ext cx="257892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Remember,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creates a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list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of numbers!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92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the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syntax of the loop?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/>
              <a:t>loop:</a:t>
            </a:r>
          </a:p>
          <a:p>
            <a:pPr lvl="2"/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listVariable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2"/>
            <a:r>
              <a:rPr lang="en-US" sz="2800" dirty="0" smtClean="0"/>
              <a:t>Must contain list name and a list variable</a:t>
            </a:r>
            <a:endParaRPr lang="en-US" sz="2800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loop:</a:t>
            </a:r>
          </a:p>
          <a:p>
            <a:pPr lvl="2"/>
            <a:r>
              <a:rPr lang="en-US" sz="2800" dirty="0"/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CONDITIONAL (== 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lvl="2"/>
            <a:r>
              <a:rPr lang="en-US" sz="2800" dirty="0" smtClean="0"/>
              <a:t>Must use a conditional that contains a </a:t>
            </a:r>
            <a:br>
              <a:rPr lang="en-US" sz="2800" dirty="0" smtClean="0"/>
            </a:br>
            <a:r>
              <a:rPr lang="en-US" sz="2800" dirty="0" smtClean="0"/>
              <a:t>variable that </a:t>
            </a:r>
            <a:r>
              <a:rPr lang="en-US" sz="2800" u="sng" dirty="0" smtClean="0"/>
              <a:t>changes</a:t>
            </a:r>
            <a:r>
              <a:rPr lang="en-US" sz="2800" dirty="0" smtClean="0"/>
              <a:t> as the loop is run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4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12361</TotalTime>
  <Words>2965</Words>
  <Application>Microsoft Office PowerPoint</Application>
  <PresentationFormat>On-screen Show (4:3)</PresentationFormat>
  <Paragraphs>636</Paragraphs>
  <Slides>71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10 – Functions</vt:lpstr>
      <vt:lpstr>Last Class We Covered</vt:lpstr>
      <vt:lpstr>Any Questions from Last Time?</vt:lpstr>
      <vt:lpstr>Today’s Objectives</vt:lpstr>
      <vt:lpstr>Review: Looping and range()</vt:lpstr>
      <vt:lpstr>Review of range() Function</vt:lpstr>
      <vt:lpstr>Review of range() Function</vt:lpstr>
      <vt:lpstr>Differences Between the Loops</vt:lpstr>
      <vt:lpstr>Differences Between the Loops</vt:lpstr>
      <vt:lpstr>Differences Between the Loops</vt:lpstr>
      <vt:lpstr>Infinite Loops</vt:lpstr>
      <vt:lpstr>Control Structures (Review)</vt:lpstr>
      <vt:lpstr>Introduction to Functions</vt:lpstr>
      <vt:lpstr>Functions We’ve Seen</vt:lpstr>
      <vt:lpstr>Parts of a Function</vt:lpstr>
      <vt:lpstr>Why Use Functions?</vt:lpstr>
      <vt:lpstr>What are Functions?</vt:lpstr>
      <vt:lpstr>When to Use Functions?</vt:lpstr>
      <vt:lpstr>When to Use Functions?</vt:lpstr>
      <vt:lpstr>Function Vocabulary</vt:lpstr>
      <vt:lpstr>Function Example</vt:lpstr>
      <vt:lpstr>Note: Toy Examples</vt:lpstr>
      <vt:lpstr>“Happy Birthday” Program</vt:lpstr>
      <vt:lpstr>Simplifying with Functions</vt:lpstr>
      <vt:lpstr>Updated “Happy Birthday” Program</vt:lpstr>
      <vt:lpstr>More Simplifying</vt:lpstr>
      <vt:lpstr>New Updated Program</vt:lpstr>
      <vt:lpstr>Updated Program Output</vt:lpstr>
      <vt:lpstr>Someone Else’s Birthday</vt:lpstr>
      <vt:lpstr>“Happy Birthday” Functions</vt:lpstr>
      <vt:lpstr>Updated Program Output</vt:lpstr>
      <vt:lpstr>Multiple Birthdays</vt:lpstr>
      <vt:lpstr>Function Parameters</vt:lpstr>
      <vt:lpstr>What is a Parameter?</vt:lpstr>
      <vt:lpstr>“Happy Birthday” with Parameters</vt:lpstr>
      <vt:lpstr>“Happy Birthday” with Parameters</vt:lpstr>
      <vt:lpstr>Updated Program Output</vt:lpstr>
      <vt:lpstr>Exercise: Prompt for Name</vt:lpstr>
      <vt:lpstr>Solution: Prompt for Name</vt:lpstr>
      <vt:lpstr>Exercise Output</vt:lpstr>
      <vt:lpstr>How Parameters Work</vt:lpstr>
      <vt:lpstr>Functions and Parameters</vt:lpstr>
      <vt:lpstr>Function Syntax with Parameters</vt:lpstr>
      <vt:lpstr>Formal Parameters</vt:lpstr>
      <vt:lpstr>Scope</vt:lpstr>
      <vt:lpstr>Scope</vt:lpstr>
      <vt:lpstr>Example of Scope</vt:lpstr>
      <vt:lpstr>Example of Scope</vt:lpstr>
      <vt:lpstr>Example of Scope</vt:lpstr>
      <vt:lpstr>Example of Scope</vt:lpstr>
      <vt:lpstr>Calling Functions with Parameters</vt:lpstr>
      <vt:lpstr>Calling with Parameters</vt:lpstr>
      <vt:lpstr>Python and Function Calls</vt:lpstr>
      <vt:lpstr>Code Trace: Parameters</vt:lpstr>
      <vt:lpstr>Code Trace: Parameters</vt:lpstr>
      <vt:lpstr>Initializing Formal Parameters</vt:lpstr>
      <vt:lpstr>Code Trace: Parameters</vt:lpstr>
      <vt:lpstr>Code Trace: Parameters</vt:lpstr>
      <vt:lpstr>Visual Code Trace</vt:lpstr>
      <vt:lpstr>Local Variables</vt:lpstr>
      <vt:lpstr>Code Trace: Parameters</vt:lpstr>
      <vt:lpstr>Visual Code Trace</vt:lpstr>
      <vt:lpstr>Multiple Parameters</vt:lpstr>
      <vt:lpstr>Multiple Parameters</vt:lpstr>
      <vt:lpstr>Multiple Parameters in sing()</vt:lpstr>
      <vt:lpstr>Multiple Parameters in sing()</vt:lpstr>
      <vt:lpstr>Assigning Parameters</vt:lpstr>
      <vt:lpstr>Parameters Out-of-Order</vt:lpstr>
      <vt:lpstr>Parameters Out-of-Order</vt:lpstr>
      <vt:lpstr>Practice Problems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166</cp:revision>
  <dcterms:created xsi:type="dcterms:W3CDTF">2014-05-05T14:25:42Z</dcterms:created>
  <dcterms:modified xsi:type="dcterms:W3CDTF">2016-10-10T02:46:33Z</dcterms:modified>
</cp:coreProperties>
</file>